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8" r:id="rId5"/>
    <p:sldId id="263" r:id="rId6"/>
    <p:sldId id="261" r:id="rId7"/>
    <p:sldId id="265" r:id="rId8"/>
    <p:sldId id="259" r:id="rId9"/>
    <p:sldId id="267" r:id="rId10"/>
    <p:sldId id="266" r:id="rId11"/>
    <p:sldId id="260"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209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11/5/12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11/5/12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11/5/12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11/5/12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11/5/12</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1693008" y="3104682"/>
            <a:ext cx="7412587" cy="1612607"/>
          </a:xfrm>
        </p:spPr>
        <p:txBody>
          <a:bodyPr/>
          <a:lstStyle/>
          <a:p>
            <a:r>
              <a:rPr lang="en-US" sz="11000" dirty="0" smtClean="0">
                <a:ln w="28575" cmpd="sng">
                  <a:solidFill>
                    <a:srgbClr val="FFFFFF"/>
                  </a:solidFill>
                </a:ln>
                <a:solidFill>
                  <a:srgbClr val="FF0000"/>
                </a:solidFill>
                <a:latin typeface="Arial Black"/>
                <a:cs typeface="Arial Black"/>
              </a:rPr>
              <a:t>Do It!</a:t>
            </a:r>
            <a:endParaRPr lang="en-US" sz="11000" dirty="0">
              <a:ln w="28575" cmpd="sng">
                <a:solidFill>
                  <a:srgbClr val="FFFFFF"/>
                </a:solidFill>
              </a:ln>
              <a:solidFill>
                <a:srgbClr val="FF0000"/>
              </a:solidFill>
              <a:latin typeface="Arial Black"/>
              <a:cs typeface="Arial Black"/>
            </a:endParaRPr>
          </a:p>
        </p:txBody>
      </p:sp>
      <p:sp>
        <p:nvSpPr>
          <p:cNvPr id="3" name="Subtitle 2"/>
          <p:cNvSpPr>
            <a:spLocks noGrp="1"/>
          </p:cNvSpPr>
          <p:nvPr>
            <p:ph type="subTitle" idx="1"/>
          </p:nvPr>
        </p:nvSpPr>
        <p:spPr>
          <a:xfrm rot="21060000">
            <a:off x="2209673" y="4514742"/>
            <a:ext cx="6400800" cy="1123376"/>
          </a:xfrm>
        </p:spPr>
        <p:txBody>
          <a:bodyPr>
            <a:normAutofit/>
          </a:bodyPr>
          <a:lstStyle/>
          <a:p>
            <a:pPr algn="ctr"/>
            <a:r>
              <a:rPr lang="en-US" sz="4800" dirty="0" smtClean="0">
                <a:latin typeface="Arial Black"/>
                <a:cs typeface="Arial Black"/>
              </a:rPr>
              <a:t>Joshua 4:1-5:1</a:t>
            </a:r>
          </a:p>
        </p:txBody>
      </p:sp>
      <p:sp>
        <p:nvSpPr>
          <p:cNvPr id="4" name="Rectangle 3"/>
          <p:cNvSpPr/>
          <p:nvPr/>
        </p:nvSpPr>
        <p:spPr>
          <a:xfrm rot="21045631">
            <a:off x="3416423" y="1802886"/>
            <a:ext cx="5194676" cy="1015663"/>
          </a:xfrm>
          <a:prstGeom prst="rect">
            <a:avLst/>
          </a:prstGeom>
          <a:noFill/>
        </p:spPr>
        <p:txBody>
          <a:bodyPr wrap="none" lIns="91440" tIns="45720" rIns="91440" bIns="45720">
            <a:spAutoFit/>
          </a:bodyPr>
          <a:lstStyle/>
          <a:p>
            <a:pPr algn="ctr"/>
            <a:r>
              <a:rPr lang="en-US" sz="6000" b="1" dirty="0" smtClean="0">
                <a:ln w="28575" cmpd="sng">
                  <a:solidFill>
                    <a:schemeClr val="bg1"/>
                  </a:solidFill>
                  <a:prstDash val="solid"/>
                </a:ln>
                <a:effectLst>
                  <a:outerShdw blurRad="41275" dist="20320" dir="1800000" algn="tl" rotWithShape="0">
                    <a:srgbClr val="000000">
                      <a:alpha val="40000"/>
                    </a:srgbClr>
                  </a:outerShdw>
                </a:effectLst>
                <a:latin typeface="Arial Black"/>
                <a:cs typeface="Arial Black"/>
              </a:rPr>
              <a:t>Think Back!</a:t>
            </a:r>
            <a:endParaRPr lang="en-US" sz="6000" b="1" dirty="0">
              <a:ln w="28575" cmpd="sng">
                <a:solidFill>
                  <a:schemeClr val="bg1"/>
                </a:solidFill>
                <a:prstDash val="solid"/>
              </a:ln>
              <a:effectLst>
                <a:outerShdw blurRad="41275" dist="20320" dir="1800000" algn="tl" rotWithShape="0">
                  <a:srgbClr val="000000">
                    <a:alpha val="40000"/>
                  </a:srgbClr>
                </a:outerShdw>
              </a:effectLst>
              <a:latin typeface="Arial Black"/>
              <a:cs typeface="Arial Black"/>
            </a:endParaRPr>
          </a:p>
        </p:txBody>
      </p:sp>
      <p:sp>
        <p:nvSpPr>
          <p:cNvPr id="5" name="Left Arrow 4"/>
          <p:cNvSpPr/>
          <p:nvPr/>
        </p:nvSpPr>
        <p:spPr>
          <a:xfrm rot="21108013">
            <a:off x="275042" y="1846794"/>
            <a:ext cx="2708164" cy="1750431"/>
          </a:xfrm>
          <a:prstGeom prst="leftArrow">
            <a:avLst/>
          </a:prstGeom>
          <a:gradFill>
            <a:gsLst>
              <a:gs pos="0">
                <a:srgbClr val="FF0000"/>
              </a:gs>
              <a:gs pos="15000">
                <a:srgbClr val="FF0000"/>
              </a:gs>
              <a:gs pos="100000">
                <a:srgbClr val="800000"/>
              </a:gs>
            </a:gsLst>
            <a:lin ang="1146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rot="10357740">
            <a:off x="6252298" y="2578409"/>
            <a:ext cx="2708164" cy="2166423"/>
          </a:xfrm>
          <a:prstGeom prst="leftArrow">
            <a:avLst/>
          </a:prstGeom>
          <a:gradFill>
            <a:gsLst>
              <a:gs pos="0">
                <a:srgbClr val="FF0000"/>
              </a:gs>
              <a:gs pos="15000">
                <a:srgbClr val="FF0000"/>
              </a:gs>
              <a:gs pos="100000">
                <a:srgbClr val="800000"/>
              </a:gs>
            </a:gsLst>
            <a:lin ang="1146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8580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Joshua 2:9-11</a:t>
            </a:r>
            <a:br>
              <a:rPr lang="en-US" dirty="0"/>
            </a:br>
            <a:endParaRPr lang="en-US" dirty="0"/>
          </a:p>
        </p:txBody>
      </p:sp>
      <p:sp>
        <p:nvSpPr>
          <p:cNvPr id="3" name="Content Placeholder 2"/>
          <p:cNvSpPr>
            <a:spLocks noGrp="1"/>
          </p:cNvSpPr>
          <p:nvPr>
            <p:ph idx="1"/>
          </p:nvPr>
        </p:nvSpPr>
        <p:spPr>
          <a:xfrm>
            <a:off x="549241" y="3012142"/>
            <a:ext cx="7880385" cy="3612038"/>
          </a:xfrm>
        </p:spPr>
        <p:txBody>
          <a:bodyPr>
            <a:normAutofit fontScale="92500"/>
          </a:bodyPr>
          <a:lstStyle/>
          <a:p>
            <a:pPr marL="0" indent="0">
              <a:buNone/>
            </a:pPr>
            <a:r>
              <a:rPr lang="en-US" i="1" dirty="0">
                <a:solidFill>
                  <a:schemeClr val="tx1"/>
                </a:solidFill>
                <a:effectLst/>
              </a:rPr>
              <a:t>“I know that the Lord has given you this land and that a great fear of you has fallen on us, so that all who live in this country are melting in fear because of you. We have heard how the Lord dried up the water of the Red Sea</a:t>
            </a:r>
            <a:r>
              <a:rPr lang="en-US" b="1" i="1" dirty="0">
                <a:solidFill>
                  <a:schemeClr val="tx1"/>
                </a:solidFill>
                <a:effectLst/>
              </a:rPr>
              <a:t> </a:t>
            </a:r>
            <a:r>
              <a:rPr lang="en-US" i="1" dirty="0">
                <a:solidFill>
                  <a:schemeClr val="tx1"/>
                </a:solidFill>
                <a:effectLst/>
              </a:rPr>
              <a:t>for you when you came out of Egypt, and what you did to </a:t>
            </a:r>
            <a:r>
              <a:rPr lang="en-US" i="1" dirty="0" err="1">
                <a:solidFill>
                  <a:schemeClr val="tx1"/>
                </a:solidFill>
                <a:effectLst/>
              </a:rPr>
              <a:t>Sihon</a:t>
            </a:r>
            <a:r>
              <a:rPr lang="en-US" i="1" dirty="0">
                <a:solidFill>
                  <a:schemeClr val="tx1"/>
                </a:solidFill>
                <a:effectLst/>
              </a:rPr>
              <a:t> and </a:t>
            </a:r>
            <a:r>
              <a:rPr lang="en-US" i="1" dirty="0" err="1">
                <a:solidFill>
                  <a:schemeClr val="tx1"/>
                </a:solidFill>
                <a:effectLst/>
              </a:rPr>
              <a:t>Og</a:t>
            </a:r>
            <a:r>
              <a:rPr lang="en-US" i="1" dirty="0">
                <a:solidFill>
                  <a:schemeClr val="tx1"/>
                </a:solidFill>
                <a:effectLst/>
              </a:rPr>
              <a:t>, the two kings of the Amorites east of the Jordan, whom you completely destroyed.</a:t>
            </a:r>
            <a:r>
              <a:rPr lang="en-US" b="1" i="1" dirty="0">
                <a:solidFill>
                  <a:schemeClr val="tx1"/>
                </a:solidFill>
                <a:effectLst/>
              </a:rPr>
              <a:t> </a:t>
            </a:r>
            <a:r>
              <a:rPr lang="en-US" i="1" dirty="0">
                <a:solidFill>
                  <a:schemeClr val="tx1"/>
                </a:solidFill>
                <a:effectLst/>
              </a:rPr>
              <a:t>When we heard of it, our hearts melted in fear and everyone’s courage failed because of you, for the Lord your God is God in heaven above and on the earth below.</a:t>
            </a:r>
            <a:r>
              <a:rPr lang="en-US" dirty="0">
                <a:solidFill>
                  <a:schemeClr val="tx1"/>
                </a:solidFill>
                <a:effectLst/>
              </a:rPr>
              <a:t> </a:t>
            </a:r>
            <a:endParaRPr lang="en-US" dirty="0">
              <a:solidFill>
                <a:schemeClr val="tx1"/>
              </a:solidFill>
            </a:endParaRPr>
          </a:p>
        </p:txBody>
      </p:sp>
    </p:spTree>
    <p:extLst>
      <p:ext uri="{BB962C8B-B14F-4D97-AF65-F5344CB8AC3E}">
        <p14:creationId xmlns:p14="http://schemas.microsoft.com/office/powerpoint/2010/main" val="2284935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 5</a:t>
            </a:r>
            <a:r>
              <a:rPr lang="en-US" dirty="0"/>
              <a:t>:1</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2800" i="1" dirty="0">
                <a:solidFill>
                  <a:schemeClr val="tx1"/>
                </a:solidFill>
                <a:effectLst/>
              </a:rPr>
              <a:t>Now when all the Amorite kings west of the Jordan and all the Canaanite kings along the coast heard how the Lord had dried up the Jordan before the Israelites until they had crossed over, their hearts melted in fear and they no longer had the courage to face the Israelites. </a:t>
            </a:r>
            <a:endParaRPr lang="en-US" sz="2800" dirty="0">
              <a:solidFill>
                <a:schemeClr val="tx1"/>
              </a:solidFill>
            </a:endParaRPr>
          </a:p>
        </p:txBody>
      </p:sp>
    </p:spTree>
    <p:extLst>
      <p:ext uri="{BB962C8B-B14F-4D97-AF65-F5344CB8AC3E}">
        <p14:creationId xmlns:p14="http://schemas.microsoft.com/office/powerpoint/2010/main" val="33809810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back, </a:t>
            </a:r>
            <a:r>
              <a:rPr lang="en-US" smtClean="0"/>
              <a:t>Do it!</a:t>
            </a:r>
            <a:endParaRPr lang="en-US"/>
          </a:p>
        </p:txBody>
      </p:sp>
      <p:sp>
        <p:nvSpPr>
          <p:cNvPr id="3" name="Content Placeholder 2"/>
          <p:cNvSpPr>
            <a:spLocks noGrp="1"/>
          </p:cNvSpPr>
          <p:nvPr>
            <p:ph idx="1"/>
          </p:nvPr>
        </p:nvSpPr>
        <p:spPr/>
        <p:txBody>
          <a:bodyPr>
            <a:normAutofit/>
          </a:bodyPr>
          <a:lstStyle/>
          <a:p>
            <a:pPr marL="0" indent="0">
              <a:buNone/>
            </a:pPr>
            <a:r>
              <a:rPr lang="en-US" sz="3600" dirty="0">
                <a:solidFill>
                  <a:srgbClr val="000000"/>
                </a:solidFill>
                <a:effectLst/>
              </a:rPr>
              <a:t>Every day set your time to think what God has done for you and pray for </a:t>
            </a:r>
            <a:r>
              <a:rPr lang="en-US" sz="3600">
                <a:solidFill>
                  <a:srgbClr val="000000"/>
                </a:solidFill>
                <a:effectLst/>
              </a:rPr>
              <a:t>submissive </a:t>
            </a:r>
            <a:r>
              <a:rPr lang="en-US" sz="3600" smtClean="0">
                <a:solidFill>
                  <a:srgbClr val="000000"/>
                </a:solidFill>
                <a:effectLst/>
              </a:rPr>
              <a:t>obedience </a:t>
            </a:r>
            <a:r>
              <a:rPr lang="en-US" sz="3600" dirty="0">
                <a:solidFill>
                  <a:srgbClr val="000000"/>
                </a:solidFill>
                <a:effectLst/>
              </a:rPr>
              <a:t>to Him. </a:t>
            </a:r>
            <a:endParaRPr lang="en-US" sz="3600" dirty="0">
              <a:solidFill>
                <a:srgbClr val="000000"/>
              </a:solidFill>
            </a:endParaRPr>
          </a:p>
        </p:txBody>
      </p:sp>
    </p:spTree>
    <p:extLst>
      <p:ext uri="{BB962C8B-B14F-4D97-AF65-F5344CB8AC3E}">
        <p14:creationId xmlns:p14="http://schemas.microsoft.com/office/powerpoint/2010/main" val="107515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215040" y="0"/>
            <a:ext cx="4928960" cy="3012142"/>
          </a:xfrm>
          <a:prstGeom prst="rect">
            <a:avLst/>
          </a:prstGeom>
        </p:spPr>
      </p:pic>
      <p:grpSp>
        <p:nvGrpSpPr>
          <p:cNvPr id="12" name="Group 11"/>
          <p:cNvGrpSpPr/>
          <p:nvPr/>
        </p:nvGrpSpPr>
        <p:grpSpPr>
          <a:xfrm>
            <a:off x="185687" y="288673"/>
            <a:ext cx="4030298" cy="3251200"/>
            <a:chOff x="185687" y="288673"/>
            <a:chExt cx="4030298" cy="3251200"/>
          </a:xfrm>
        </p:grpSpPr>
        <p:pic>
          <p:nvPicPr>
            <p:cNvPr id="7" name="Picture 6"/>
            <p:cNvPicPr>
              <a:picLocks noChangeAspect="1"/>
            </p:cNvPicPr>
            <p:nvPr/>
          </p:nvPicPr>
          <p:blipFill>
            <a:blip r:embed="rId3"/>
            <a:stretch>
              <a:fillRect/>
            </a:stretch>
          </p:blipFill>
          <p:spPr>
            <a:xfrm rot="207241">
              <a:off x="185687" y="288673"/>
              <a:ext cx="4030298" cy="3251200"/>
            </a:xfrm>
            <a:prstGeom prst="rect">
              <a:avLst/>
            </a:prstGeom>
          </p:spPr>
        </p:pic>
        <p:sp>
          <p:nvSpPr>
            <p:cNvPr id="5" name="TextBox 4"/>
            <p:cNvSpPr txBox="1"/>
            <p:nvPr/>
          </p:nvSpPr>
          <p:spPr>
            <a:xfrm>
              <a:off x="995498" y="1016610"/>
              <a:ext cx="2677548" cy="1200328"/>
            </a:xfrm>
            <a:prstGeom prst="rect">
              <a:avLst/>
            </a:prstGeom>
            <a:noFill/>
          </p:spPr>
          <p:txBody>
            <a:bodyPr wrap="square" rtlCol="0">
              <a:spAutoFit/>
            </a:bodyPr>
            <a:lstStyle/>
            <a:p>
              <a:r>
                <a:rPr lang="en-US" sz="2400" dirty="0" err="1" smtClean="0"/>
                <a:t>Patient:</a:t>
              </a:r>
              <a:r>
                <a:rPr lang="en-US" sz="2400" dirty="0" err="1"/>
                <a:t>“Doctor</a:t>
              </a:r>
              <a:r>
                <a:rPr lang="en-US" sz="2400" dirty="0"/>
                <a:t> I forget things so easily” </a:t>
              </a:r>
            </a:p>
          </p:txBody>
        </p:sp>
      </p:grpSp>
      <p:grpSp>
        <p:nvGrpSpPr>
          <p:cNvPr id="6" name="Group 5"/>
          <p:cNvGrpSpPr/>
          <p:nvPr/>
        </p:nvGrpSpPr>
        <p:grpSpPr>
          <a:xfrm>
            <a:off x="186552" y="3538088"/>
            <a:ext cx="3632692" cy="3267949"/>
            <a:chOff x="186552" y="3538088"/>
            <a:chExt cx="3632692" cy="3267949"/>
          </a:xfrm>
        </p:grpSpPr>
        <p:pic>
          <p:nvPicPr>
            <p:cNvPr id="9" name="Picture 8"/>
            <p:cNvPicPr>
              <a:picLocks noChangeAspect="1"/>
            </p:cNvPicPr>
            <p:nvPr/>
          </p:nvPicPr>
          <p:blipFill>
            <a:blip r:embed="rId3"/>
            <a:stretch>
              <a:fillRect/>
            </a:stretch>
          </p:blipFill>
          <p:spPr>
            <a:xfrm rot="207241">
              <a:off x="186552" y="3538088"/>
              <a:ext cx="3632692" cy="3267949"/>
            </a:xfrm>
            <a:prstGeom prst="rect">
              <a:avLst/>
            </a:prstGeom>
          </p:spPr>
        </p:pic>
        <p:sp>
          <p:nvSpPr>
            <p:cNvPr id="10" name="TextBox 9"/>
            <p:cNvSpPr txBox="1"/>
            <p:nvPr/>
          </p:nvSpPr>
          <p:spPr>
            <a:xfrm>
              <a:off x="798608" y="4309490"/>
              <a:ext cx="2479674" cy="1200328"/>
            </a:xfrm>
            <a:prstGeom prst="rect">
              <a:avLst/>
            </a:prstGeom>
            <a:noFill/>
          </p:spPr>
          <p:txBody>
            <a:bodyPr wrap="square" rtlCol="0">
              <a:spAutoFit/>
            </a:bodyPr>
            <a:lstStyle/>
            <a:p>
              <a:r>
                <a:rPr lang="en-US" sz="2400" dirty="0" err="1" smtClean="0"/>
                <a:t>Patient:</a:t>
              </a:r>
              <a:r>
                <a:rPr lang="en-US" sz="2400" dirty="0" err="1"/>
                <a:t>“What</a:t>
              </a:r>
              <a:r>
                <a:rPr lang="en-US" sz="2400" dirty="0"/>
                <a:t>? Where am I? Why I’m here?” </a:t>
              </a:r>
            </a:p>
          </p:txBody>
        </p:sp>
      </p:grpSp>
      <p:grpSp>
        <p:nvGrpSpPr>
          <p:cNvPr id="13" name="Group 12"/>
          <p:cNvGrpSpPr/>
          <p:nvPr/>
        </p:nvGrpSpPr>
        <p:grpSpPr>
          <a:xfrm>
            <a:off x="4624481" y="3111991"/>
            <a:ext cx="3731665" cy="2917734"/>
            <a:chOff x="4624481" y="3111991"/>
            <a:chExt cx="3731665" cy="2917734"/>
          </a:xfrm>
        </p:grpSpPr>
        <p:pic>
          <p:nvPicPr>
            <p:cNvPr id="8" name="Picture 7"/>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artisticCrisscrossEtching/>
                      </a14:imgEffect>
                    </a14:imgLayer>
                  </a14:imgProps>
                </a:ext>
              </a:extLst>
            </a:blip>
            <a:stretch>
              <a:fillRect/>
            </a:stretch>
          </p:blipFill>
          <p:spPr>
            <a:xfrm rot="506849" flipH="1">
              <a:off x="4624481" y="3111991"/>
              <a:ext cx="3731665" cy="2917734"/>
            </a:xfrm>
            <a:prstGeom prst="rect">
              <a:avLst/>
            </a:prstGeom>
          </p:spPr>
        </p:pic>
        <p:sp>
          <p:nvSpPr>
            <p:cNvPr id="11" name="TextBox 10"/>
            <p:cNvSpPr txBox="1"/>
            <p:nvPr/>
          </p:nvSpPr>
          <p:spPr>
            <a:xfrm>
              <a:off x="5370187" y="3658328"/>
              <a:ext cx="2559475" cy="1200328"/>
            </a:xfrm>
            <a:prstGeom prst="rect">
              <a:avLst/>
            </a:prstGeom>
            <a:noFill/>
          </p:spPr>
          <p:txBody>
            <a:bodyPr wrap="square" rtlCol="0">
              <a:spAutoFit/>
            </a:bodyPr>
            <a:lstStyle/>
            <a:p>
              <a:r>
                <a:rPr lang="en-US" sz="2400" dirty="0" smtClean="0"/>
                <a:t>Doctor: </a:t>
              </a:r>
              <a:r>
                <a:rPr lang="en-US" sz="2400" dirty="0"/>
                <a:t>“How fast do you forget things?” </a:t>
              </a:r>
            </a:p>
          </p:txBody>
        </p:sp>
      </p:grpSp>
    </p:spTree>
    <p:extLst>
      <p:ext uri="{BB962C8B-B14F-4D97-AF65-F5344CB8AC3E}">
        <p14:creationId xmlns:p14="http://schemas.microsoft.com/office/powerpoint/2010/main" val="194646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lef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ppt_x</p:attrName>
                                        </p:attrNameLst>
                                      </p:cBhvr>
                                      <p:tavLst>
                                        <p:tav tm="0">
                                          <p:val>
                                            <p:strVal val="#ppt_x-#ppt_w*1.125000"/>
                                          </p:val>
                                        </p:tav>
                                        <p:tav tm="100000">
                                          <p:val>
                                            <p:strVal val="#ppt_x"/>
                                          </p:val>
                                        </p:tav>
                                      </p:tavLst>
                                    </p:anim>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3867"/>
          <a:stretch/>
        </p:blipFill>
        <p:spPr>
          <a:xfrm>
            <a:off x="17164" y="0"/>
            <a:ext cx="9144000" cy="6858000"/>
          </a:xfrm>
          <a:prstGeom prst="rect">
            <a:avLst/>
          </a:prstGeom>
        </p:spPr>
      </p:pic>
    </p:spTree>
    <p:extLst>
      <p:ext uri="{BB962C8B-B14F-4D97-AF65-F5344CB8AC3E}">
        <p14:creationId xmlns:p14="http://schemas.microsoft.com/office/powerpoint/2010/main" val="6978827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800" b="1" dirty="0"/>
              <a:t>Joshua 4:1-</a:t>
            </a:r>
            <a:r>
              <a:rPr lang="en-US" sz="4800" b="1" dirty="0" smtClean="0"/>
              <a:t>7</a:t>
            </a:r>
            <a:endParaRPr lang="en-US" sz="4800" dirty="0"/>
          </a:p>
        </p:txBody>
      </p:sp>
      <p:sp>
        <p:nvSpPr>
          <p:cNvPr id="4" name="Title 3"/>
          <p:cNvSpPr>
            <a:spLocks noGrp="1"/>
          </p:cNvSpPr>
          <p:nvPr>
            <p:ph type="title"/>
          </p:nvPr>
        </p:nvSpPr>
        <p:spPr/>
        <p:txBody>
          <a:bodyPr/>
          <a:lstStyle/>
          <a:p>
            <a:r>
              <a:rPr lang="en-US" b="1" dirty="0"/>
              <a:t>I. Lets be obedient to </a:t>
            </a:r>
            <a:r>
              <a:rPr lang="en-US" b="1" dirty="0" smtClean="0"/>
              <a:t>Him</a:t>
            </a:r>
            <a:endParaRPr lang="en-US" dirty="0"/>
          </a:p>
        </p:txBody>
      </p:sp>
      <p:pic>
        <p:nvPicPr>
          <p:cNvPr id="6" name="Picture 5"/>
          <p:cNvPicPr>
            <a:picLocks noChangeAspect="1"/>
          </p:cNvPicPr>
          <p:nvPr/>
        </p:nvPicPr>
        <p:blipFill>
          <a:blip r:embed="rId2"/>
          <a:stretch>
            <a:fillRect/>
          </a:stretch>
        </p:blipFill>
        <p:spPr>
          <a:xfrm rot="20961358">
            <a:off x="-381095" y="-617800"/>
            <a:ext cx="8135628" cy="3927545"/>
          </a:xfrm>
          <a:prstGeom prst="rect">
            <a:avLst/>
          </a:prstGeom>
        </p:spPr>
      </p:pic>
    </p:spTree>
    <p:extLst>
      <p:ext uri="{BB962C8B-B14F-4D97-AF65-F5344CB8AC3E}">
        <p14:creationId xmlns:p14="http://schemas.microsoft.com/office/powerpoint/2010/main" val="28904923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295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97767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alpha val="91000"/>
              </a:schemeClr>
            </a:gs>
            <a:gs pos="64000">
              <a:schemeClr val="tx1">
                <a:lumMod val="95000"/>
                <a:lumOff val="5000"/>
                <a:alpha val="32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Exodus 24:3-4</a:t>
            </a:r>
          </a:p>
        </p:txBody>
      </p:sp>
      <p:sp>
        <p:nvSpPr>
          <p:cNvPr id="3" name="Content Placeholder 2"/>
          <p:cNvSpPr>
            <a:spLocks noGrp="1"/>
          </p:cNvSpPr>
          <p:nvPr>
            <p:ph idx="1"/>
          </p:nvPr>
        </p:nvSpPr>
        <p:spPr>
          <a:xfrm>
            <a:off x="377603" y="2819400"/>
            <a:ext cx="8341593" cy="4038600"/>
          </a:xfrm>
        </p:spPr>
        <p:txBody>
          <a:bodyPr>
            <a:noAutofit/>
          </a:bodyPr>
          <a:lstStyle/>
          <a:p>
            <a:r>
              <a:rPr lang="en-US" sz="2800" i="1" dirty="0" smtClean="0">
                <a:solidFill>
                  <a:schemeClr val="tx1"/>
                </a:solidFill>
                <a:effectLst/>
              </a:rPr>
              <a:t>When </a:t>
            </a:r>
            <a:r>
              <a:rPr lang="en-US" sz="2800" i="1" dirty="0">
                <a:solidFill>
                  <a:schemeClr val="tx1"/>
                </a:solidFill>
                <a:effectLst/>
              </a:rPr>
              <a:t>Moses went and told the people all the Lord’s words and laws, they responded with one voice, “Everything the Lord has said we will do.” Moses then wrote down everything the Lord had said. He got up early the next morning and built an altar at the foot of the mountain and set up twelve stone pillars representing the twelve tribes of </a:t>
            </a:r>
            <a:r>
              <a:rPr lang="en-US" sz="2800" i="1" dirty="0" smtClean="0">
                <a:solidFill>
                  <a:schemeClr val="tx1"/>
                </a:solidFill>
                <a:effectLst/>
              </a:rPr>
              <a:t>Israel</a:t>
            </a:r>
            <a:r>
              <a:rPr lang="en-US" sz="2800" dirty="0" smtClean="0">
                <a:solidFill>
                  <a:schemeClr val="tx1"/>
                </a:solidFill>
                <a:effectLst/>
              </a:rPr>
              <a:t>. </a:t>
            </a:r>
            <a:endParaRPr lang="en-US" sz="2800" dirty="0">
              <a:solidFill>
                <a:schemeClr val="tx1"/>
              </a:solidFill>
              <a:effectLst/>
            </a:endParaRPr>
          </a:p>
          <a:p>
            <a:endParaRPr lang="en-US" sz="2800" dirty="0">
              <a:solidFill>
                <a:schemeClr val="tx1"/>
              </a:solidFill>
            </a:endParaRPr>
          </a:p>
        </p:txBody>
      </p:sp>
    </p:spTree>
    <p:extLst>
      <p:ext uri="{BB962C8B-B14F-4D97-AF65-F5344CB8AC3E}">
        <p14:creationId xmlns:p14="http://schemas.microsoft.com/office/powerpoint/2010/main" val="14791583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alpha val="91000"/>
              </a:schemeClr>
            </a:gs>
            <a:gs pos="64000">
              <a:schemeClr val="tx1">
                <a:lumMod val="95000"/>
                <a:lumOff val="5000"/>
                <a:alpha val="32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34" y="1944184"/>
            <a:ext cx="6178958" cy="4038600"/>
          </a:xfrm>
        </p:spPr>
        <p:txBody>
          <a:bodyPr>
            <a:noAutofit/>
          </a:bodyPr>
          <a:lstStyle/>
          <a:p>
            <a:pPr marL="0" indent="0">
              <a:buNone/>
            </a:pPr>
            <a:r>
              <a:rPr lang="en-US" i="1" dirty="0">
                <a:solidFill>
                  <a:schemeClr val="tx1"/>
                </a:solidFill>
                <a:effectLst/>
              </a:rPr>
              <a:t>Israel served the Lord throughout the lifetime of Joshua and of the elders who outlived him and who had experienced everything the Lord had done for Israel.</a:t>
            </a:r>
            <a:r>
              <a:rPr lang="en-US" dirty="0">
                <a:solidFill>
                  <a:schemeClr val="tx1"/>
                </a:solidFill>
                <a:effectLst/>
              </a:rPr>
              <a:t> Joshua 24:31</a:t>
            </a:r>
          </a:p>
          <a:p>
            <a:pPr marL="0" indent="0">
              <a:buNone/>
            </a:pPr>
            <a:r>
              <a:rPr lang="en-US" b="1" dirty="0">
                <a:solidFill>
                  <a:schemeClr val="tx1"/>
                </a:solidFill>
                <a:effectLst/>
              </a:rPr>
              <a:t> </a:t>
            </a:r>
            <a:r>
              <a:rPr lang="en-US" i="1" dirty="0">
                <a:solidFill>
                  <a:schemeClr val="tx1"/>
                </a:solidFill>
                <a:effectLst/>
              </a:rPr>
              <a:t>After that whole generation had been gathered to their ancestors, another generation grew up who knew neither the Lord </a:t>
            </a:r>
            <a:r>
              <a:rPr lang="en-US" sz="2000" i="1" dirty="0">
                <a:solidFill>
                  <a:schemeClr val="tx1"/>
                </a:solidFill>
                <a:effectLst/>
              </a:rPr>
              <a:t>nor</a:t>
            </a:r>
            <a:r>
              <a:rPr lang="en-US" i="1" dirty="0">
                <a:solidFill>
                  <a:schemeClr val="tx1"/>
                </a:solidFill>
                <a:effectLst/>
              </a:rPr>
              <a:t> what he had done for Israel</a:t>
            </a:r>
            <a:r>
              <a:rPr lang="en-US" i="1" dirty="0" smtClean="0">
                <a:solidFill>
                  <a:schemeClr val="tx1"/>
                </a:solidFill>
                <a:effectLst/>
              </a:rPr>
              <a:t>.</a:t>
            </a:r>
            <a:r>
              <a:rPr lang="en-US" b="1" i="1" dirty="0">
                <a:solidFill>
                  <a:schemeClr val="tx1"/>
                </a:solidFill>
                <a:effectLst/>
              </a:rPr>
              <a:t> </a:t>
            </a:r>
            <a:r>
              <a:rPr lang="en-US" i="1" dirty="0">
                <a:solidFill>
                  <a:schemeClr val="tx1"/>
                </a:solidFill>
                <a:effectLst/>
              </a:rPr>
              <a:t>Then the Israelites did evil in the eyes of the Lord and served the </a:t>
            </a:r>
            <a:r>
              <a:rPr lang="en-US" i="1" dirty="0" err="1">
                <a:solidFill>
                  <a:schemeClr val="tx1"/>
                </a:solidFill>
                <a:effectLst/>
              </a:rPr>
              <a:t>Baals</a:t>
            </a:r>
            <a:r>
              <a:rPr lang="en-US" i="1" dirty="0">
                <a:solidFill>
                  <a:schemeClr val="tx1"/>
                </a:solidFill>
                <a:effectLst/>
              </a:rPr>
              <a:t>.</a:t>
            </a:r>
            <a:r>
              <a:rPr lang="en-US" dirty="0">
                <a:solidFill>
                  <a:schemeClr val="tx1"/>
                </a:solidFill>
                <a:effectLst/>
              </a:rPr>
              <a:t> Judges 2:</a:t>
            </a:r>
            <a:r>
              <a:rPr lang="en-US" dirty="0" smtClean="0">
                <a:solidFill>
                  <a:schemeClr val="tx1"/>
                </a:solidFill>
                <a:effectLst/>
              </a:rPr>
              <a:t>10-11</a:t>
            </a:r>
            <a:endParaRPr lang="en-US" dirty="0">
              <a:solidFill>
                <a:schemeClr val="tx1"/>
              </a:solidFill>
              <a:effectLst/>
            </a:endParaRPr>
          </a:p>
        </p:txBody>
      </p:sp>
      <p:sp>
        <p:nvSpPr>
          <p:cNvPr id="4" name="Title 3"/>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6409092" y="561798"/>
            <a:ext cx="2734908" cy="2510038"/>
          </a:xfrm>
          <a:prstGeom prst="rect">
            <a:avLst/>
          </a:prstGeom>
        </p:spPr>
      </p:pic>
      <p:grpSp>
        <p:nvGrpSpPr>
          <p:cNvPr id="2" name="Group 1"/>
          <p:cNvGrpSpPr/>
          <p:nvPr/>
        </p:nvGrpSpPr>
        <p:grpSpPr>
          <a:xfrm>
            <a:off x="-2" y="-664519"/>
            <a:ext cx="6510765" cy="3152882"/>
            <a:chOff x="174611" y="4094212"/>
            <a:chExt cx="6510765" cy="3152882"/>
          </a:xfrm>
        </p:grpSpPr>
        <p:sp>
          <p:nvSpPr>
            <p:cNvPr id="6" name="TextBox 5"/>
            <p:cNvSpPr txBox="1"/>
            <p:nvPr/>
          </p:nvSpPr>
          <p:spPr>
            <a:xfrm rot="478608">
              <a:off x="4815910" y="4600216"/>
              <a:ext cx="1869466" cy="2646878"/>
            </a:xfrm>
            <a:prstGeom prst="rect">
              <a:avLst/>
            </a:prstGeom>
            <a:noFill/>
          </p:spPr>
          <p:txBody>
            <a:bodyPr wrap="square" rtlCol="0">
              <a:spAutoFit/>
            </a:bodyPr>
            <a:lstStyle/>
            <a:p>
              <a:r>
                <a:rPr lang="en-US" sz="16600" dirty="0" smtClean="0">
                  <a:solidFill>
                    <a:schemeClr val="bg1">
                      <a:lumMod val="65000"/>
                    </a:schemeClr>
                  </a:solidFill>
                </a:rPr>
                <a:t>?</a:t>
              </a:r>
              <a:endParaRPr lang="en-US" sz="16600" dirty="0">
                <a:solidFill>
                  <a:schemeClr val="bg1">
                    <a:lumMod val="65000"/>
                  </a:schemeClr>
                </a:solidFill>
              </a:endParaRPr>
            </a:p>
          </p:txBody>
        </p:sp>
        <p:sp>
          <p:nvSpPr>
            <p:cNvPr id="7" name="TextBox 6"/>
            <p:cNvSpPr txBox="1"/>
            <p:nvPr/>
          </p:nvSpPr>
          <p:spPr>
            <a:xfrm rot="478608">
              <a:off x="174611" y="4600216"/>
              <a:ext cx="1869466" cy="2646878"/>
            </a:xfrm>
            <a:prstGeom prst="rect">
              <a:avLst/>
            </a:prstGeom>
            <a:noFill/>
          </p:spPr>
          <p:txBody>
            <a:bodyPr wrap="square" rtlCol="0">
              <a:spAutoFit/>
            </a:bodyPr>
            <a:lstStyle/>
            <a:p>
              <a:r>
                <a:rPr lang="en-US" sz="16600" dirty="0" smtClean="0">
                  <a:solidFill>
                    <a:schemeClr val="bg1">
                      <a:lumMod val="50000"/>
                    </a:schemeClr>
                  </a:solidFill>
                </a:rPr>
                <a:t>?</a:t>
              </a:r>
              <a:endParaRPr lang="en-US" sz="16600" dirty="0">
                <a:solidFill>
                  <a:schemeClr val="bg1">
                    <a:lumMod val="50000"/>
                  </a:schemeClr>
                </a:solidFill>
              </a:endParaRPr>
            </a:p>
          </p:txBody>
        </p:sp>
        <p:sp>
          <p:nvSpPr>
            <p:cNvPr id="8" name="TextBox 7"/>
            <p:cNvSpPr txBox="1"/>
            <p:nvPr/>
          </p:nvSpPr>
          <p:spPr>
            <a:xfrm rot="478608">
              <a:off x="3361633" y="4094212"/>
              <a:ext cx="1869466" cy="2646878"/>
            </a:xfrm>
            <a:prstGeom prst="rect">
              <a:avLst/>
            </a:prstGeom>
            <a:noFill/>
          </p:spPr>
          <p:txBody>
            <a:bodyPr wrap="square" rtlCol="0">
              <a:spAutoFit/>
            </a:bodyPr>
            <a:lstStyle/>
            <a:p>
              <a:r>
                <a:rPr lang="en-US" sz="16600" dirty="0" smtClean="0">
                  <a:solidFill>
                    <a:schemeClr val="bg1">
                      <a:lumMod val="65000"/>
                    </a:schemeClr>
                  </a:solidFill>
                </a:rPr>
                <a:t>?</a:t>
              </a:r>
              <a:endParaRPr lang="en-US" sz="16600" dirty="0">
                <a:solidFill>
                  <a:schemeClr val="bg1">
                    <a:lumMod val="65000"/>
                  </a:schemeClr>
                </a:solidFill>
              </a:endParaRPr>
            </a:p>
          </p:txBody>
        </p:sp>
        <p:sp>
          <p:nvSpPr>
            <p:cNvPr id="9" name="TextBox 8"/>
            <p:cNvSpPr txBox="1"/>
            <p:nvPr/>
          </p:nvSpPr>
          <p:spPr>
            <a:xfrm rot="478608">
              <a:off x="1541414" y="4435070"/>
              <a:ext cx="1869466" cy="2646878"/>
            </a:xfrm>
            <a:prstGeom prst="rect">
              <a:avLst/>
            </a:prstGeom>
            <a:noFill/>
          </p:spPr>
          <p:txBody>
            <a:bodyPr wrap="square" rtlCol="0">
              <a:spAutoFit/>
            </a:bodyPr>
            <a:lstStyle/>
            <a:p>
              <a:r>
                <a:rPr lang="en-US" sz="16600" dirty="0" smtClean="0">
                  <a:solidFill>
                    <a:schemeClr val="bg1">
                      <a:lumMod val="65000"/>
                    </a:schemeClr>
                  </a:solidFill>
                </a:rPr>
                <a:t>?</a:t>
              </a:r>
              <a:endParaRPr lang="en-US" sz="16600" dirty="0">
                <a:solidFill>
                  <a:schemeClr val="bg1">
                    <a:lumMod val="65000"/>
                  </a:schemeClr>
                </a:solidFill>
              </a:endParaRPr>
            </a:p>
          </p:txBody>
        </p:sp>
      </p:grpSp>
      <p:pic>
        <p:nvPicPr>
          <p:cNvPr id="10" name="Picture 9"/>
          <p:cNvPicPr>
            <a:picLocks noChangeAspect="1"/>
          </p:cNvPicPr>
          <p:nvPr/>
        </p:nvPicPr>
        <p:blipFill>
          <a:blip r:embed="rId3"/>
          <a:stretch>
            <a:fillRect/>
          </a:stretch>
        </p:blipFill>
        <p:spPr>
          <a:xfrm>
            <a:off x="6409092" y="3844082"/>
            <a:ext cx="2714030" cy="2814264"/>
          </a:xfrm>
          <a:prstGeom prst="rect">
            <a:avLst/>
          </a:prstGeom>
        </p:spPr>
      </p:pic>
    </p:spTree>
    <p:extLst>
      <p:ext uri="{BB962C8B-B14F-4D97-AF65-F5344CB8AC3E}">
        <p14:creationId xmlns:p14="http://schemas.microsoft.com/office/powerpoint/2010/main" val="33613164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4306407"/>
          </a:xfrm>
          <a:prstGeom prst="rect">
            <a:avLst/>
          </a:prstGeom>
        </p:spPr>
      </p:pic>
      <p:sp>
        <p:nvSpPr>
          <p:cNvPr id="2" name="Title 1"/>
          <p:cNvSpPr>
            <a:spLocks noGrp="1"/>
          </p:cNvSpPr>
          <p:nvPr>
            <p:ph type="title"/>
          </p:nvPr>
        </p:nvSpPr>
        <p:spPr>
          <a:xfrm>
            <a:off x="3535737" y="64223"/>
            <a:ext cx="5732700" cy="1447800"/>
          </a:xfrm>
        </p:spPr>
        <p:txBody>
          <a:bodyPr/>
          <a:lstStyle/>
          <a:p>
            <a:pPr lvl="1"/>
            <a:r>
              <a:rPr lang="en-US" sz="4800" i="1" dirty="0" smtClean="0">
                <a:solidFill>
                  <a:srgbClr val="FFFFFF"/>
                </a:solidFill>
                <a:effectLst>
                  <a:outerShdw blurRad="50800" dist="38100" dir="2700000" algn="tl" rotWithShape="0">
                    <a:prstClr val="black">
                      <a:alpha val="40000"/>
                    </a:prstClr>
                  </a:outerShdw>
                </a:effectLst>
              </a:rPr>
              <a:t>Luke 22:17-19</a:t>
            </a:r>
            <a:endParaRPr lang="en-US" sz="4800" dirty="0">
              <a:solidFill>
                <a:srgbClr val="FFFFFF"/>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257457" y="4266960"/>
            <a:ext cx="8886543" cy="2985743"/>
          </a:xfrm>
        </p:spPr>
        <p:txBody>
          <a:bodyPr>
            <a:normAutofit/>
          </a:bodyPr>
          <a:lstStyle/>
          <a:p>
            <a:pPr marL="0" indent="0">
              <a:buNone/>
            </a:pPr>
            <a:r>
              <a:rPr lang="en-US" dirty="0" smtClean="0"/>
              <a:t>After </a:t>
            </a:r>
            <a:r>
              <a:rPr lang="en-US" dirty="0"/>
              <a:t>taking the cup, he gave thanks and said, “Take this and divide it among you</a:t>
            </a:r>
            <a:r>
              <a:rPr lang="en-US" dirty="0" smtClean="0"/>
              <a:t>.</a:t>
            </a:r>
            <a:r>
              <a:rPr lang="en-US" sz="1800" b="1" dirty="0"/>
              <a:t> </a:t>
            </a:r>
            <a:r>
              <a:rPr lang="en-US" dirty="0"/>
              <a:t>For I tell you I will not drink again from the fruit of the vine until the kingdom of God comes.</a:t>
            </a:r>
            <a:r>
              <a:rPr lang="en-US" dirty="0" smtClean="0"/>
              <a:t>”</a:t>
            </a:r>
            <a:r>
              <a:rPr lang="en-US" sz="1800" b="1" dirty="0"/>
              <a:t> </a:t>
            </a:r>
            <a:r>
              <a:rPr lang="en-US" dirty="0"/>
              <a:t>And he took bread, gave thanks and broke it, and gave it to them, saying, “This is my body given for you; do this in remembrance of me.”</a:t>
            </a:r>
            <a:endParaRPr lang="en-US" dirty="0"/>
          </a:p>
        </p:txBody>
      </p:sp>
    </p:spTree>
    <p:extLst>
      <p:ext uri="{BB962C8B-B14F-4D97-AF65-F5344CB8AC3E}">
        <p14:creationId xmlns:p14="http://schemas.microsoft.com/office/powerpoint/2010/main" val="29556999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000" b="1" dirty="0" smtClean="0"/>
              <a:t>Joshua 4</a:t>
            </a:r>
            <a:r>
              <a:rPr lang="en-US" sz="4000" b="1" dirty="0"/>
              <a:t>:8-5:</a:t>
            </a:r>
            <a:r>
              <a:rPr lang="en-US" sz="4000" b="1" dirty="0" smtClean="0"/>
              <a:t>1</a:t>
            </a:r>
            <a:endParaRPr lang="en-US" sz="4000" dirty="0"/>
          </a:p>
        </p:txBody>
      </p:sp>
      <p:sp>
        <p:nvSpPr>
          <p:cNvPr id="4" name="Title 3"/>
          <p:cNvSpPr>
            <a:spLocks noGrp="1"/>
          </p:cNvSpPr>
          <p:nvPr>
            <p:ph type="title"/>
          </p:nvPr>
        </p:nvSpPr>
        <p:spPr/>
        <p:txBody>
          <a:bodyPr/>
          <a:lstStyle/>
          <a:p>
            <a:r>
              <a:rPr lang="en-US" b="1" dirty="0"/>
              <a:t>II. Glorify Him among your </a:t>
            </a:r>
            <a:r>
              <a:rPr lang="en-US" b="1" dirty="0" smtClean="0"/>
              <a:t>neighbors</a:t>
            </a:r>
            <a:endParaRPr lang="en-US" dirty="0"/>
          </a:p>
        </p:txBody>
      </p:sp>
      <p:pic>
        <p:nvPicPr>
          <p:cNvPr id="2" name="Picture 1"/>
          <p:cNvPicPr>
            <a:picLocks noChangeAspect="1"/>
          </p:cNvPicPr>
          <p:nvPr/>
        </p:nvPicPr>
        <p:blipFill>
          <a:blip r:embed="rId2"/>
          <a:stretch>
            <a:fillRect/>
          </a:stretch>
        </p:blipFill>
        <p:spPr>
          <a:xfrm rot="20986160">
            <a:off x="-422360" y="-755692"/>
            <a:ext cx="6337300" cy="4216400"/>
          </a:xfrm>
          <a:prstGeom prst="rect">
            <a:avLst/>
          </a:prstGeom>
        </p:spPr>
      </p:pic>
    </p:spTree>
    <p:extLst>
      <p:ext uri="{BB962C8B-B14F-4D97-AF65-F5344CB8AC3E}">
        <p14:creationId xmlns:p14="http://schemas.microsoft.com/office/powerpoint/2010/main" val="29398861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1428</TotalTime>
  <Words>428</Words>
  <Application>Microsoft Macintosh PowerPoint</Application>
  <PresentationFormat>On-screen Show (4:3)</PresentationFormat>
  <Paragraphs>26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Sky</vt:lpstr>
      <vt:lpstr>Do It!</vt:lpstr>
      <vt:lpstr>PowerPoint Presentation</vt:lpstr>
      <vt:lpstr>PowerPoint Presentation</vt:lpstr>
      <vt:lpstr>I. Lets be obedient to Him</vt:lpstr>
      <vt:lpstr>PowerPoint Presentation</vt:lpstr>
      <vt:lpstr>Exodus 24:3-4</vt:lpstr>
      <vt:lpstr>PowerPoint Presentation</vt:lpstr>
      <vt:lpstr>Luke 22:17-19</vt:lpstr>
      <vt:lpstr>II. Glorify Him among your neighbors</vt:lpstr>
      <vt:lpstr>Joshua 2:9-11 </vt:lpstr>
      <vt:lpstr>Joshua 5:1 </vt:lpstr>
      <vt:lpstr>Think back, Do it!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It!</dc:title>
  <dc:creator>Gansukh Chuluunbat</dc:creator>
  <cp:lastModifiedBy>Gansukh Chuluunbat</cp:lastModifiedBy>
  <cp:revision>33</cp:revision>
  <dcterms:created xsi:type="dcterms:W3CDTF">2012-11-02T06:17:22Z</dcterms:created>
  <dcterms:modified xsi:type="dcterms:W3CDTF">2012-11-05T01:24:37Z</dcterms:modified>
</cp:coreProperties>
</file>